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  <p:sldMasterId id="2147483648" r:id="rId2"/>
    <p:sldMasterId id="2147483687" r:id="rId3"/>
  </p:sldMasterIdLst>
  <p:notesMasterIdLst>
    <p:notesMasterId r:id="rId31"/>
  </p:notesMasterIdLst>
  <p:sldIdLst>
    <p:sldId id="383" r:id="rId4"/>
    <p:sldId id="278" r:id="rId5"/>
    <p:sldId id="508" r:id="rId6"/>
    <p:sldId id="509" r:id="rId7"/>
    <p:sldId id="576" r:id="rId8"/>
    <p:sldId id="532" r:id="rId9"/>
    <p:sldId id="552" r:id="rId10"/>
    <p:sldId id="553" r:id="rId11"/>
    <p:sldId id="557" r:id="rId12"/>
    <p:sldId id="558" r:id="rId13"/>
    <p:sldId id="559" r:id="rId14"/>
    <p:sldId id="556" r:id="rId15"/>
    <p:sldId id="568" r:id="rId16"/>
    <p:sldId id="560" r:id="rId17"/>
    <p:sldId id="572" r:id="rId18"/>
    <p:sldId id="561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670" r:id="rId29"/>
    <p:sldId id="417" r:id="rId30"/>
  </p:sldIdLst>
  <p:sldSz cx="12192000" cy="6858000"/>
  <p:notesSz cx="6802438" cy="9934575"/>
  <p:embeddedFontLst>
    <p:embeddedFont>
      <p:font typeface="HG꼬딕씨 40g" panose="02020603020101020101" pitchFamily="18" charset="-127"/>
      <p:regular r:id="rId32"/>
    </p:embeddedFont>
    <p:embeddedFont>
      <p:font typeface="HG꼬딕씨 20g" panose="02020603020101020101" pitchFamily="18" charset="-127"/>
      <p:regular r:id="rId33"/>
    </p:embeddedFont>
    <p:embeddedFont>
      <p:font typeface="HG꼬딕씨 99g" panose="02020603020101020101" pitchFamily="18" charset="-127"/>
      <p:regular r:id="rId34"/>
    </p:embeddedFont>
    <p:embeddedFont>
      <p:font typeface="HG꼬딕씨 60g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HG꼬딕씨 80g" panose="02020603020101020101" pitchFamily="18" charset="-127"/>
      <p:regular r:id="rId38"/>
    </p:embeddedFont>
    <p:embeddedFont>
      <p:font typeface="a피오피네모" panose="02020600000000000000" pitchFamily="18" charset="-127"/>
      <p:regular r:id="rId39"/>
    </p:embeddedFont>
    <p:embeddedFont>
      <p:font typeface="HG꼬딕씨_Pro 60g" panose="02020603020101020101" pitchFamily="18" charset="-127"/>
      <p:regular r:id="rId40"/>
    </p:embeddedFont>
    <p:embeddedFont>
      <p:font typeface="나눔바른펜" panose="020B0600000101010101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idong LEE" initials="HL" lastIdx="1" clrIdx="0">
    <p:extLst>
      <p:ext uri="{19B8F6BF-5375-455C-9EA6-DF929625EA0E}">
        <p15:presenceInfo xmlns:p15="http://schemas.microsoft.com/office/powerpoint/2012/main" userId="Hwidong LEE" providerId="Non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393"/>
    <a:srgbClr val="F8A2A2"/>
    <a:srgbClr val="F3F3F3"/>
    <a:srgbClr val="EDEDED"/>
    <a:srgbClr val="FFC000"/>
    <a:srgbClr val="3CCC3C"/>
    <a:srgbClr val="17A6D1"/>
    <a:srgbClr val="FFEAAF"/>
    <a:srgbClr val="FFD974"/>
    <a:srgbClr val="FF3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28" autoAdjust="0"/>
    <p:restoredTop sz="96429" autoAdjust="0"/>
  </p:normalViewPr>
  <p:slideViewPr>
    <p:cSldViewPr snapToGrid="0">
      <p:cViewPr varScale="1">
        <p:scale>
          <a:sx n="97" d="100"/>
          <a:sy n="97" d="100"/>
        </p:scale>
        <p:origin x="96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19" y="38"/>
      </p:cViewPr>
      <p:guideLst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72FC-8BD9-4F83-AD22-50EEEFFAA77C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9D18-096B-41AB-BCE7-E3C6E124DE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영상을 보고 어떤 기능이 필요할지 그 기능을 사용하기 위해선 어떤 방법이 있을지 같이 얘기해 봅니다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1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9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5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6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5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7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6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6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61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5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8BAF8F0D-37A0-4B01-8E62-5A155BA1CBBA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4EC951FD-E200-4318-B2EA-FF6457A1A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8550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5">
            <a:extLst>
              <a:ext uri="{FF2B5EF4-FFF2-40B4-BE49-F238E27FC236}">
                <a16:creationId xmlns="" xmlns:a16="http://schemas.microsoft.com/office/drawing/2014/main" id="{39BFBE0A-2D2E-4AD5-9CAB-E79550E09ED8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CE39BF9-702C-4DCD-A76F-CF742AE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="" xmlns:a16="http://schemas.microsoft.com/office/drawing/2014/main" id="{C0B02830-D45C-40AA-B2D8-D33E3DEBD365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="" xmlns:a16="http://schemas.microsoft.com/office/drawing/2014/main" id="{CEDE35A0-6CC8-4C9A-8286-453AEDE27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7384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32F762C-8ACB-4649-942F-D504D04D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89B6AE9-4C5B-4AB5-80BE-A91EB07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382DDB1-36A0-40C6-B77A-80012181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64EFE75-3443-45C5-B99B-76EEE35FCCDF}"/>
              </a:ext>
            </a:extLst>
          </p:cNvPr>
          <p:cNvGrpSpPr/>
          <p:nvPr userDrawn="1"/>
        </p:nvGrpSpPr>
        <p:grpSpPr>
          <a:xfrm>
            <a:off x="4757936" y="1592967"/>
            <a:ext cx="2676128" cy="3672066"/>
            <a:chOff x="3419872" y="1131590"/>
            <a:chExt cx="2244035" cy="3079167"/>
          </a:xfrm>
        </p:grpSpPr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5E9B7506-7A06-46AE-A7A3-D8279E9124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131590"/>
              <a:ext cx="2244035" cy="228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219FAB02-A3DB-4690-895D-0A712D6D95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94" y="3723878"/>
              <a:ext cx="1296389" cy="48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168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4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4316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7172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245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60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992B32-21EC-449F-8520-96E4C8FC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1A9C07E-3DB2-453E-A1B9-6883F936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551AB13-0E2B-449A-B231-73C7F1C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64884"/>
            <a:ext cx="9144000" cy="1163637"/>
          </a:xfr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359604"/>
            <a:ext cx="9144000" cy="1393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="" xmlns:a16="http://schemas.microsoft.com/office/drawing/2014/main" id="{A78EDB62-A5DE-4A77-89C8-742212AD028B}"/>
              </a:ext>
            </a:extLst>
          </p:cNvPr>
          <p:cNvSpPr/>
          <p:nvPr userDrawn="1"/>
        </p:nvSpPr>
        <p:spPr>
          <a:xfrm>
            <a:off x="3592831" y="4152202"/>
            <a:ext cx="5006340" cy="19773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9A07632-CD9C-4709-A38E-D6DCD2644C28}"/>
              </a:ext>
            </a:extLst>
          </p:cNvPr>
          <p:cNvCxnSpPr>
            <a:endCxn id="8" idx="1"/>
          </p:cNvCxnSpPr>
          <p:nvPr userDrawn="1"/>
        </p:nvCxnSpPr>
        <p:spPr>
          <a:xfrm flipH="1">
            <a:off x="3592831" y="5140897"/>
            <a:ext cx="5006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="" xmlns:a16="http://schemas.microsoft.com/office/drawing/2014/main" id="{65FC0760-5D12-4C0D-AEE6-0AA3B3D079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91913" y="5461696"/>
            <a:ext cx="262919" cy="358634"/>
            <a:chOff x="2597" y="4163"/>
            <a:chExt cx="217" cy="2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F35F015C-0C6F-4327-9100-154D98D51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811A180C-B23D-42C0-B521-8606DAC9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="" xmlns:a16="http://schemas.microsoft.com/office/drawing/2014/main" id="{C4AA4F2C-A9EE-42A3-9825-7F544317C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="" xmlns:a16="http://schemas.microsoft.com/office/drawing/2014/main" id="{C46BC17A-1A42-493D-AC55-6841BC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Freeform 11">
            <a:extLst>
              <a:ext uri="{FF2B5EF4-FFF2-40B4-BE49-F238E27FC236}">
                <a16:creationId xmlns="" xmlns:a16="http://schemas.microsoft.com/office/drawing/2014/main" id="{E632461B-A5FC-4753-91BD-8FCAC7C6B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187" y="4524532"/>
            <a:ext cx="251316" cy="30854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59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주제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6589327-92B6-4701-A305-5DF1751D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149" y="3028481"/>
            <a:ext cx="8775700" cy="80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CA5DFB6-09AE-4EF4-8DFF-4E53450D1B07}"/>
              </a:ext>
            </a:extLst>
          </p:cNvPr>
          <p:cNvSpPr/>
          <p:nvPr userDrawn="1"/>
        </p:nvSpPr>
        <p:spPr>
          <a:xfrm>
            <a:off x="5118809" y="1265164"/>
            <a:ext cx="1954381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학습 주제</a:t>
            </a:r>
          </a:p>
        </p:txBody>
      </p:sp>
    </p:spTree>
    <p:extLst>
      <p:ext uri="{BB962C8B-B14F-4D97-AF65-F5344CB8AC3E}">
        <p14:creationId xmlns:p14="http://schemas.microsoft.com/office/powerpoint/2010/main" val="6019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="" xmlns:a16="http://schemas.microsoft.com/office/drawing/2014/main" id="{958F850F-EDD9-4785-A2C5-0D9BA3D0543C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텍스트 개체 틀 11">
            <a:extLst>
              <a:ext uri="{FF2B5EF4-FFF2-40B4-BE49-F238E27FC236}">
                <a16:creationId xmlns="" xmlns:a16="http://schemas.microsoft.com/office/drawing/2014/main" id="{A5F1CEE9-4EDB-42BB-94F4-E0533870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46628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24312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2060B13-EAE2-44B3-B023-1AC04AC0EEED}"/>
              </a:ext>
            </a:extLst>
          </p:cNvPr>
          <p:cNvGrpSpPr/>
          <p:nvPr userDrawn="1"/>
        </p:nvGrpSpPr>
        <p:grpSpPr>
          <a:xfrm>
            <a:off x="1817371" y="1491105"/>
            <a:ext cx="8475401" cy="1486186"/>
            <a:chOff x="595984" y="1653741"/>
            <a:chExt cx="8475401" cy="1486186"/>
          </a:xfrm>
        </p:grpSpPr>
        <p:pic>
          <p:nvPicPr>
            <p:cNvPr id="12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B9A4E6C0-E913-4128-89A4-5BAB2D61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84" y="1653741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52F2674B-FFE0-490E-BBBD-19810C30C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4228184" y="1653741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2E296ECC-038C-44F7-94D4-DA44D0BEE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6500651" y="1654027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0DD580D-BB44-4766-AAFD-249B047C25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72384" y="1911095"/>
            <a:ext cx="715060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36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4132C0A-9497-4C3C-8DED-784D653532DB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="" xmlns:a16="http://schemas.microsoft.com/office/drawing/2014/main" id="{5485A857-A3E5-45E2-BADB-3123B3C8B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74657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B9DDEA0A-A552-4FC6-8967-86D13BA6E9C2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749A770C-EFCB-486B-9ED1-0CAE7947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7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8CBFD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407265A-12CA-468C-8C8E-0A8A349053AE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3A42C51-DAAA-4EF4-823A-048BFD572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12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9DA11E4-F431-44E7-A916-519A9372E792}"/>
              </a:ext>
            </a:extLst>
          </p:cNvPr>
          <p:cNvSpPr/>
          <p:nvPr/>
        </p:nvSpPr>
        <p:spPr>
          <a:xfrm>
            <a:off x="10387896" y="315930"/>
            <a:ext cx="1391837" cy="249456"/>
          </a:xfrm>
          <a:prstGeom prst="rect">
            <a:avLst/>
          </a:prstGeom>
          <a:solidFill>
            <a:srgbClr val="6CC39D"/>
          </a:solidFill>
          <a:ln w="6350">
            <a:solidFill>
              <a:srgbClr val="6CC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="" xmlns:a16="http://schemas.microsoft.com/office/drawing/2014/main" id="{1CC6ACD9-B34E-46BC-BAC0-9EE11F729C9D}"/>
              </a:ext>
            </a:extLst>
          </p:cNvPr>
          <p:cNvSpPr txBox="1"/>
          <p:nvPr userDrawn="1"/>
        </p:nvSpPr>
        <p:spPr>
          <a:xfrm>
            <a:off x="10487694" y="313326"/>
            <a:ext cx="1296144" cy="261610"/>
          </a:xfrm>
          <a:prstGeom prst="rect">
            <a:avLst/>
          </a:prstGeom>
          <a:noFill/>
        </p:spPr>
        <p:txBody>
          <a:bodyPr wrap="square" rtlCol="0" anchor="t" anchorCtr="0">
            <a:spAutoFit/>
            <a:scene3d>
              <a:camera prst="orthographicFront"/>
              <a:lightRig rig="soft" dir="t"/>
            </a:scene3d>
            <a:sp3d>
              <a:bevelB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ollehche_v2" pitchFamily="18" charset="-127"/>
              </a:rPr>
              <a:t>Entry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575B3DB-C85B-4831-BF2C-28EC97E75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262558" y="644532"/>
            <a:ext cx="4431407" cy="6250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82F9BF6-50CC-49DE-B0ED-346F657170AF}"/>
              </a:ext>
            </a:extLst>
          </p:cNvPr>
          <p:cNvSpPr/>
          <p:nvPr userDrawn="1"/>
        </p:nvSpPr>
        <p:spPr>
          <a:xfrm flipV="1">
            <a:off x="406574" y="646030"/>
            <a:ext cx="11377264" cy="45719"/>
          </a:xfrm>
          <a:prstGeom prst="rect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5FA2B56-1C5B-4EF2-ACBB-B0B17FD8662B}"/>
              </a:ext>
            </a:extLst>
          </p:cNvPr>
          <p:cNvSpPr txBox="1"/>
          <p:nvPr userDrawn="1"/>
        </p:nvSpPr>
        <p:spPr>
          <a:xfrm>
            <a:off x="391408" y="4541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인공지능 카레이싱</a:t>
            </a:r>
            <a:endParaRPr lang="ko-KR" altLang="en-US" sz="3600" dirty="0">
              <a:solidFill>
                <a:srgbClr val="61CDA4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723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6" r:id="rId2"/>
    <p:sldLayoutId id="2147483649" r:id="rId3"/>
    <p:sldLayoutId id="2147483661" r:id="rId4"/>
    <p:sldLayoutId id="2147483664" r:id="rId5"/>
    <p:sldLayoutId id="2147483668" r:id="rId6"/>
    <p:sldLayoutId id="2147483650" r:id="rId7"/>
    <p:sldLayoutId id="2147483669" r:id="rId8"/>
    <p:sldLayoutId id="2147483665" r:id="rId9"/>
    <p:sldLayoutId id="2147483670" r:id="rId10"/>
    <p:sldLayoutId id="2147483667" r:id="rId11"/>
    <p:sldLayoutId id="2147483655" r:id="rId12"/>
    <p:sldLayoutId id="2147483666" r:id="rId13"/>
    <p:sldLayoutId id="2147483704" r:id="rId14"/>
    <p:sldLayoutId id="2147483705" r:id="rId15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115568"/>
            <a:ext cx="10515600" cy="506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2959CA9-A25E-46DB-8880-A925FF042D36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rgbClr val="61CD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CB9C350-F337-4ED6-815B-0873F52A9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3934966" y="117426"/>
            <a:ext cx="4431407" cy="6250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07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5FA9281F-E692-412B-81E6-5E8D02496A53}"/>
              </a:ext>
            </a:extLst>
          </p:cNvPr>
          <p:cNvSpPr/>
          <p:nvPr/>
        </p:nvSpPr>
        <p:spPr>
          <a:xfrm>
            <a:off x="5035679" y="2288573"/>
            <a:ext cx="2385837" cy="50405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Chapter 03</a:t>
            </a:r>
            <a:endParaRPr lang="ko-KR" altLang="en-US" sz="36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30CAE21E-A111-419E-BFC6-6AE661A9DF47}"/>
              </a:ext>
            </a:extLst>
          </p:cNvPr>
          <p:cNvSpPr txBox="1">
            <a:spLocks/>
          </p:cNvSpPr>
          <p:nvPr/>
        </p:nvSpPr>
        <p:spPr>
          <a:xfrm>
            <a:off x="970003" y="2866767"/>
            <a:ext cx="10517188" cy="1331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  <a:cs typeface="+mj-cs"/>
              </a:defRPr>
            </a:lvl1pPr>
          </a:lstStyle>
          <a:p>
            <a:r>
              <a:rPr lang="ko-KR" altLang="en-US" dirty="0"/>
              <a:t>인공지능 </a:t>
            </a:r>
            <a:r>
              <a:rPr lang="ko-KR" altLang="en-US" dirty="0" err="1"/>
              <a:t>카레이싱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4" name="그림 3" descr="모니터, 스크린샷, 주차장이(가) 표시된 사진&#10;&#10;자동 생성된 설명">
            <a:extLst>
              <a:ext uri="{FF2B5EF4-FFF2-40B4-BE49-F238E27FC236}">
                <a16:creationId xmlns="" xmlns:a16="http://schemas.microsoft.com/office/drawing/2014/main" id="{F104D996-113B-4C7A-9CF4-D7A470E5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6" y="1796598"/>
            <a:ext cx="3859636" cy="46062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26" y="1055266"/>
            <a:ext cx="733425" cy="3714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움직이기</a:t>
            </a: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06678" y="2511343"/>
            <a:ext cx="2399252" cy="626139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3"/>
          </p:cNvCxnSpPr>
          <p:nvPr/>
        </p:nvCxnSpPr>
        <p:spPr>
          <a:xfrm flipV="1">
            <a:off x="3405930" y="2751589"/>
            <a:ext cx="2340530" cy="728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15067" y="3436451"/>
            <a:ext cx="3640823" cy="2888848"/>
          </a:xfrm>
          <a:prstGeom prst="roundRect">
            <a:avLst>
              <a:gd name="adj" fmla="val 33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3"/>
          </p:cNvCxnSpPr>
          <p:nvPr/>
        </p:nvCxnSpPr>
        <p:spPr>
          <a:xfrm flipV="1">
            <a:off x="4655890" y="4832059"/>
            <a:ext cx="1233182" cy="488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746460" y="2406831"/>
            <a:ext cx="23992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붓의 굵기와 본인이 좋아하는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색상으로 변경해보세요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897461" y="4280710"/>
            <a:ext cx="315425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판단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메뉴의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눌러져 있는가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조건을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 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계속 반복하기’ 블록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안에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있어야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한다는 걸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기억해두세요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!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97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620336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464E537-FEDB-45B3-9993-9D605A20D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71" y="2638518"/>
            <a:ext cx="2986985" cy="2352931"/>
          </a:xfrm>
          <a:prstGeom prst="rect">
            <a:avLst/>
          </a:prstGeom>
        </p:spPr>
      </p:pic>
      <p:sp>
        <p:nvSpPr>
          <p:cNvPr id="43" name="모서리가 둥근 직사각형 5">
            <a:extLst>
              <a:ext uri="{FF2B5EF4-FFF2-40B4-BE49-F238E27FC236}">
                <a16:creationId xmlns="" xmlns:a16="http://schemas.microsoft.com/office/drawing/2014/main" id="{400E08DA-841C-43E0-84E3-4E0D920BA565}"/>
              </a:ext>
            </a:extLst>
          </p:cNvPr>
          <p:cNvSpPr/>
          <p:nvPr/>
        </p:nvSpPr>
        <p:spPr>
          <a:xfrm>
            <a:off x="1780757" y="3350683"/>
            <a:ext cx="1309323" cy="255897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="" xmlns:a16="http://schemas.microsoft.com/office/drawing/2014/main" id="{9D6F398F-055B-4D11-990F-4358E88EF82B}"/>
              </a:ext>
            </a:extLst>
          </p:cNvPr>
          <p:cNvSpPr/>
          <p:nvPr/>
        </p:nvSpPr>
        <p:spPr>
          <a:xfrm>
            <a:off x="1527572" y="3661116"/>
            <a:ext cx="2123573" cy="255898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="" xmlns:a16="http://schemas.microsoft.com/office/drawing/2014/main" id="{80FC6402-53CE-4F97-B860-73A54C464CCB}"/>
              </a:ext>
            </a:extLst>
          </p:cNvPr>
          <p:cNvSpPr/>
          <p:nvPr/>
        </p:nvSpPr>
        <p:spPr>
          <a:xfrm>
            <a:off x="1476462" y="4283604"/>
            <a:ext cx="2120547" cy="255898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표지판, 거리이(가) 표시된 사진&#10;&#10;자동 생성된 설명">
            <a:extLst>
              <a:ext uri="{FF2B5EF4-FFF2-40B4-BE49-F238E27FC236}">
                <a16:creationId xmlns="" xmlns:a16="http://schemas.microsoft.com/office/drawing/2014/main" id="{604AD110-768B-4251-B6F3-FB1F0CE43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47" y="2661887"/>
            <a:ext cx="4166220" cy="3891524"/>
          </a:xfrm>
          <a:prstGeom prst="rect">
            <a:avLst/>
          </a:prstGeom>
        </p:spPr>
      </p:pic>
      <p:sp>
        <p:nvSpPr>
          <p:cNvPr id="48" name="모서리가 둥근 직사각형 5">
            <a:extLst>
              <a:ext uri="{FF2B5EF4-FFF2-40B4-BE49-F238E27FC236}">
                <a16:creationId xmlns="" xmlns:a16="http://schemas.microsoft.com/office/drawing/2014/main" id="{DD9B5F6B-76CA-430B-A784-EE679A2E938D}"/>
              </a:ext>
            </a:extLst>
          </p:cNvPr>
          <p:cNvSpPr/>
          <p:nvPr/>
        </p:nvSpPr>
        <p:spPr>
          <a:xfrm>
            <a:off x="5398790" y="3614969"/>
            <a:ext cx="1715074" cy="292959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5">
            <a:extLst>
              <a:ext uri="{FF2B5EF4-FFF2-40B4-BE49-F238E27FC236}">
                <a16:creationId xmlns="" xmlns:a16="http://schemas.microsoft.com/office/drawing/2014/main" id="{D641F211-7404-4604-8985-B44E9EE507FB}"/>
              </a:ext>
            </a:extLst>
          </p:cNvPr>
          <p:cNvSpPr/>
          <p:nvPr/>
        </p:nvSpPr>
        <p:spPr>
          <a:xfrm>
            <a:off x="4972761" y="3942181"/>
            <a:ext cx="3491732" cy="1695221"/>
          </a:xfrm>
          <a:prstGeom prst="roundRect">
            <a:avLst>
              <a:gd name="adj" fmla="val 2931"/>
            </a:avLst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26" y="1055266"/>
            <a:ext cx="733425" cy="37147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움직이는 조건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71" y="5164305"/>
            <a:ext cx="2858975" cy="138910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길이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아닌 곳으로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가면 속도를 줄이고 깃발에 닿으면 초시계가 멈추고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표시하도록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빈칸 미션입니다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읽고 알맞은 블록을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361" y="5164305"/>
            <a:ext cx="2858975" cy="13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64ED563-552D-4645-9FE4-80078BAF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1988070"/>
            <a:ext cx="3462018" cy="2727128"/>
          </a:xfrm>
          <a:prstGeom prst="rect">
            <a:avLst/>
          </a:prstGeom>
        </p:spPr>
      </p:pic>
      <p:pic>
        <p:nvPicPr>
          <p:cNvPr id="10" name="그림 9" descr="표지판, 거리이(가) 표시된 사진&#10;&#10;자동 생성된 설명">
            <a:extLst>
              <a:ext uri="{FF2B5EF4-FFF2-40B4-BE49-F238E27FC236}">
                <a16:creationId xmlns="" xmlns:a16="http://schemas.microsoft.com/office/drawing/2014/main" id="{AB79ECD7-FF5D-4A41-A5B2-A2B68E567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69" y="1988070"/>
            <a:ext cx="3819223" cy="35674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EACD075-5A7B-4DEB-A2C6-6D54869ED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" y="4946375"/>
            <a:ext cx="2774121" cy="15551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36D8130-971D-452A-962C-1C82DAA07D33}"/>
              </a:ext>
            </a:extLst>
          </p:cNvPr>
          <p:cNvSpPr/>
          <p:nvPr/>
        </p:nvSpPr>
        <p:spPr>
          <a:xfrm>
            <a:off x="3751657" y="5605485"/>
            <a:ext cx="5652401" cy="89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그런데 길은 배경이 왜 아닐까요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배경’ 오브젝트를 선택한 후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탭을 눌러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배경이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어떻게 생겼는지 확인해보세요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길만 비어져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있는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것을 확인할 수 있습니다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7" y="1055284"/>
            <a:ext cx="733425" cy="3714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움직이는 조건</a:t>
            </a: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268286" y="3170800"/>
            <a:ext cx="3179428" cy="1485090"/>
          </a:xfrm>
          <a:prstGeom prst="roundRect">
            <a:avLst>
              <a:gd name="adj" fmla="val 552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8447714" y="3654189"/>
            <a:ext cx="547517" cy="2591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8973987" y="3091357"/>
            <a:ext cx="263454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블록은 빠르게 순서대로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실행되기 때문에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순서를 바꿔도 동일한 효과를 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268286" y="4655890"/>
            <a:ext cx="2147582" cy="377269"/>
          </a:xfrm>
          <a:prstGeom prst="roundRect">
            <a:avLst>
              <a:gd name="adj" fmla="val 2022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23" idx="1"/>
          </p:cNvCxnSpPr>
          <p:nvPr/>
        </p:nvCxnSpPr>
        <p:spPr>
          <a:xfrm>
            <a:off x="7415868" y="4844525"/>
            <a:ext cx="1558119" cy="1637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8973987" y="4315770"/>
            <a:ext cx="2731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블록이 실행되면 이 오브젝트의 모든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블록들이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실행되지 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해당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시작되면 동일하게 실행됩니다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4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55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871821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C7CA2CC4-9E2D-4A79-A2E8-A0B6C9945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85" y="979884"/>
            <a:ext cx="1229830" cy="42032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FFB4123-72E9-40FD-B1FA-A683CE8F7131}"/>
              </a:ext>
            </a:extLst>
          </p:cNvPr>
          <p:cNvSpPr/>
          <p:nvPr/>
        </p:nvSpPr>
        <p:spPr>
          <a:xfrm>
            <a:off x="833966" y="4595414"/>
            <a:ext cx="74658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너무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쉽다구요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하지만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번째 조건을 볼까요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지금 선택된 오브젝트는 ‘처음으로’인데 조건은 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’가 ‘깃발에 닿으면’입니다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만약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이라면’ 블록 안에 넣을 판단 블록이 있을까요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아쉽지만 그런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없습니다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그럼 ‘내자동차가 깃발에 닿으면’의 조건에 해당하는 다른 조건을 찾아서 넣어야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또는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우리가 배운 신호를 만들어서 사용하는 방법도 있어요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4" name="포인트가 5개인 별 20">
            <a:extLst>
              <a:ext uri="{FF2B5EF4-FFF2-40B4-BE49-F238E27FC236}">
                <a16:creationId xmlns="" xmlns:a16="http://schemas.microsoft.com/office/drawing/2014/main" id="{F65B3A7C-8994-4D13-B767-7E931B506E16}"/>
              </a:ext>
            </a:extLst>
          </p:cNvPr>
          <p:cNvSpPr/>
          <p:nvPr/>
        </p:nvSpPr>
        <p:spPr>
          <a:xfrm>
            <a:off x="1699790" y="298659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처음으로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다시 시작하기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‘처음으로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게임이 진행 중일 때는 보여지지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않다가 깃발에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도착하여 게임이 끝나면 보여주고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버튼을 클릭하면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시작되도록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66" y="2767665"/>
            <a:ext cx="5324879" cy="14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7CA2CC4-9E2D-4A79-A2E8-A0B6C994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85" y="979884"/>
            <a:ext cx="1229830" cy="42032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처음으로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다시 시작하기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 장면이 시작되었을 때 모양을 숨기고 오브젝트를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클릭했을 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실행하는 블록은 동일합니다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300C0108-9E2F-43B0-98F9-C37884818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58" y="2226890"/>
            <a:ext cx="1890787" cy="7171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493AF148-50D1-471F-B024-9DA779EA6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2226890"/>
            <a:ext cx="1598841" cy="71719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4756" y="2977065"/>
            <a:ext cx="77631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u="sng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내자동차가 깃발에 닿으면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보인다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해당하는 동작을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위한 방법은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가지가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833966" y="3502680"/>
            <a:ext cx="95288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번째 방법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52CCE028-5240-4BB6-9F30-AF880EC41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3926654"/>
            <a:ext cx="3201516" cy="1704892"/>
          </a:xfrm>
          <a:prstGeom prst="rect">
            <a:avLst/>
          </a:prstGeom>
        </p:spPr>
      </p:pic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40904" y="4590466"/>
            <a:ext cx="2810312" cy="338230"/>
          </a:xfrm>
          <a:prstGeom prst="roundRect">
            <a:avLst>
              <a:gd name="adj" fmla="val 2022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endCxn id="42" idx="0"/>
          </p:cNvCxnSpPr>
          <p:nvPr/>
        </p:nvCxnSpPr>
        <p:spPr>
          <a:xfrm>
            <a:off x="2682759" y="4928695"/>
            <a:ext cx="32397" cy="8190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824756" y="5747743"/>
            <a:ext cx="378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내기록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값은 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이고 깃발에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닿았을 때만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내기록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초시계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저장됨으로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같은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조건을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넣어서 처리할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있습니다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921704" y="3525537"/>
            <a:ext cx="95288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번째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5911248" y="3392563"/>
            <a:ext cx="5959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속성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탭에서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도착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만들고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내자동차’ 오브젝트에서 깃발에 닿았을 때 해당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‘처음으로’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오브젝트에서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받았을 때 모양을 보이도록 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45" name="그림 4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9A5075A-B0E5-419B-832F-4A2E83D66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04" y="4212717"/>
            <a:ext cx="1988777" cy="1975777"/>
          </a:xfrm>
          <a:prstGeom prst="rect">
            <a:avLst/>
          </a:prstGeom>
        </p:spPr>
      </p:pic>
      <p:sp>
        <p:nvSpPr>
          <p:cNvPr id="4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232821" y="4234072"/>
            <a:ext cx="419650" cy="184225"/>
          </a:xfrm>
          <a:prstGeom prst="roundRect">
            <a:avLst>
              <a:gd name="adj" fmla="val 1022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398148" y="5377686"/>
            <a:ext cx="1044597" cy="317519"/>
          </a:xfrm>
          <a:prstGeom prst="roundRect">
            <a:avLst>
              <a:gd name="adj" fmla="val 1022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979594" y="5882052"/>
            <a:ext cx="1341972" cy="239904"/>
          </a:xfrm>
          <a:prstGeom prst="roundRect">
            <a:avLst>
              <a:gd name="adj" fmla="val 1022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67040C5F-46B4-4E60-9E12-9C7DE7B7F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76" y="5471987"/>
            <a:ext cx="1824235" cy="7165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5CC78465-7CCF-4C53-B7CC-53F2D21CE7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76" y="4077954"/>
            <a:ext cx="2248250" cy="2216727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9630856" y="6394074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-5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</a:t>
            </a:r>
            <a:endParaRPr lang="en-US" altLang="ko-KR" sz="1200" spc="-5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5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9320168" y="5558475"/>
            <a:ext cx="1238409" cy="239904"/>
          </a:xfrm>
          <a:prstGeom prst="roundRect">
            <a:avLst>
              <a:gd name="adj" fmla="val 1022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6434036" y="6394074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-5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처음으로</a:t>
            </a:r>
            <a:endParaRPr lang="en-US" altLang="ko-KR" sz="1200" spc="-5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8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08056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실외, 주차장, 측정기, 모니터이(가) 표시된 사진&#10;&#10;자동 생성된 설명">
            <a:extLst>
              <a:ext uri="{FF2B5EF4-FFF2-40B4-BE49-F238E27FC236}">
                <a16:creationId xmlns="" xmlns:a16="http://schemas.microsoft.com/office/drawing/2014/main" id="{BC90ED2E-4240-4832-9CE5-491674C3F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2615448"/>
            <a:ext cx="2736071" cy="2704255"/>
          </a:xfrm>
          <a:prstGeom prst="rect">
            <a:avLst/>
          </a:prstGeom>
        </p:spPr>
      </p:pic>
      <p:sp>
        <p:nvSpPr>
          <p:cNvPr id="31" name="모서리가 둥근 직사각형 5">
            <a:extLst>
              <a:ext uri="{FF2B5EF4-FFF2-40B4-BE49-F238E27FC236}">
                <a16:creationId xmlns="" xmlns:a16="http://schemas.microsoft.com/office/drawing/2014/main" id="{FFA2A8C3-D719-4B03-BA76-41631E961BB8}"/>
              </a:ext>
            </a:extLst>
          </p:cNvPr>
          <p:cNvSpPr/>
          <p:nvPr/>
        </p:nvSpPr>
        <p:spPr>
          <a:xfrm>
            <a:off x="1648496" y="3786921"/>
            <a:ext cx="1178594" cy="198934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5">
            <a:extLst>
              <a:ext uri="{FF2B5EF4-FFF2-40B4-BE49-F238E27FC236}">
                <a16:creationId xmlns="" xmlns:a16="http://schemas.microsoft.com/office/drawing/2014/main" id="{F30DDA59-2A60-451A-91A2-919F74A34ADA}"/>
              </a:ext>
            </a:extLst>
          </p:cNvPr>
          <p:cNvSpPr/>
          <p:nvPr/>
        </p:nvSpPr>
        <p:spPr>
          <a:xfrm>
            <a:off x="1339470" y="3994245"/>
            <a:ext cx="1907069" cy="285224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표지판, 거리, 텍스트이(가) 표시된 사진&#10;&#10;자동 생성된 설명">
            <a:extLst>
              <a:ext uri="{FF2B5EF4-FFF2-40B4-BE49-F238E27FC236}">
                <a16:creationId xmlns="" xmlns:a16="http://schemas.microsoft.com/office/drawing/2014/main" id="{AE510314-5E9E-4D90-9DA3-D042BE2F6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65" y="2615448"/>
            <a:ext cx="3480313" cy="2684935"/>
          </a:xfrm>
          <a:prstGeom prst="rect">
            <a:avLst/>
          </a:prstGeom>
        </p:spPr>
      </p:pic>
      <p:sp>
        <p:nvSpPr>
          <p:cNvPr id="41" name="모서리가 둥근 직사각형 5">
            <a:extLst>
              <a:ext uri="{FF2B5EF4-FFF2-40B4-BE49-F238E27FC236}">
                <a16:creationId xmlns="" xmlns:a16="http://schemas.microsoft.com/office/drawing/2014/main" id="{D25BFDEF-950A-4729-A703-7350B572F34C}"/>
              </a:ext>
            </a:extLst>
          </p:cNvPr>
          <p:cNvSpPr/>
          <p:nvPr/>
        </p:nvSpPr>
        <p:spPr>
          <a:xfrm>
            <a:off x="4385811" y="4111690"/>
            <a:ext cx="2300216" cy="342864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7" y="1055284"/>
            <a:ext cx="733425" cy="37147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대전 내자동차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이동하여 ‘내자동차’ 오브젝트를 선택합니다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내자동차의 기능은 거의 동일하기 때문에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내자동차’ 중 아래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 블록들을 복사하여 사용합니다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56" y="5469489"/>
            <a:ext cx="2888522" cy="7908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887" y="5413768"/>
            <a:ext cx="2873964" cy="12275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606" y="2593454"/>
            <a:ext cx="3342416" cy="40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10" name="그림 9" descr="실외, 주차장, 측정기, 모니터이(가) 표시된 사진&#10;&#10;자동 생성된 설명">
            <a:extLst>
              <a:ext uri="{FF2B5EF4-FFF2-40B4-BE49-F238E27FC236}">
                <a16:creationId xmlns="" xmlns:a16="http://schemas.microsoft.com/office/drawing/2014/main" id="{11C90EF3-1D33-4373-A950-3295B447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1924058"/>
            <a:ext cx="3474296" cy="3433896"/>
          </a:xfrm>
          <a:prstGeom prst="rect">
            <a:avLst/>
          </a:prstGeom>
        </p:spPr>
      </p:pic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5A059A92-E847-4C70-8E3A-5CB9F8348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89" y="1359017"/>
            <a:ext cx="3518398" cy="1358659"/>
          </a:xfrm>
          <a:prstGeom prst="rect">
            <a:avLst/>
          </a:prstGeom>
        </p:spPr>
      </p:pic>
      <p:pic>
        <p:nvPicPr>
          <p:cNvPr id="17" name="그림 16" descr="표지판, 거리, 텍스트이(가) 표시된 사진&#10;&#10;자동 생성된 설명">
            <a:extLst>
              <a:ext uri="{FF2B5EF4-FFF2-40B4-BE49-F238E27FC236}">
                <a16:creationId xmlns="" xmlns:a16="http://schemas.microsoft.com/office/drawing/2014/main" id="{237007A2-39CD-488F-8972-20180EEF9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22" y="3547114"/>
            <a:ext cx="3963371" cy="29938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7" y="1055284"/>
            <a:ext cx="733425" cy="3714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대전 내자동차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42238" y="3347207"/>
            <a:ext cx="2956814" cy="864066"/>
          </a:xfrm>
          <a:prstGeom prst="roundRect">
            <a:avLst>
              <a:gd name="adj" fmla="val 663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299052" y="3045165"/>
            <a:ext cx="1135644" cy="7614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420878" y="2717676"/>
            <a:ext cx="3672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대전에서는 ‘시냇물’ 오브젝트가 있습니다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배경을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가로질러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자동차를 쉽게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이기는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것을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방지하기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위한 장치입니다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8105163" y="5210961"/>
            <a:ext cx="2607578" cy="401274"/>
          </a:xfrm>
          <a:prstGeom prst="roundRect">
            <a:avLst>
              <a:gd name="adj" fmla="val 663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31" idx="3"/>
          </p:cNvCxnSpPr>
          <p:nvPr/>
        </p:nvCxnSpPr>
        <p:spPr>
          <a:xfrm flipH="1">
            <a:off x="7030360" y="5406497"/>
            <a:ext cx="1064304" cy="6102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3357573" y="5568750"/>
            <a:ext cx="3672787" cy="89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싱글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모드에서는 내자동차가 깃발에 도착하면 </a:t>
            </a:r>
            <a:r>
              <a:rPr lang="ko-KR" altLang="en-US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경기를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끝냈지만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대전에서는 두 자동차 모두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도착해야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하기 때문에 별도의 신호를 보내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경기의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종료를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처리합니다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8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187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02037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DB785148-70B8-4300-ACF0-87104B34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7" y="1055284"/>
            <a:ext cx="733425" cy="371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CF0885E5-1AFB-4476-AA50-5CF622C2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0" y="3024106"/>
            <a:ext cx="1152525" cy="2857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99118AFF-60E8-4FC4-988D-8A99D4538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3922860"/>
            <a:ext cx="1152525" cy="2857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AA7AF7AD-8CDF-4E10-A505-4202D9F15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3473483"/>
            <a:ext cx="1133475" cy="28575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812D2408-B51F-47A0-9C61-BD20F929A565}"/>
              </a:ext>
            </a:extLst>
          </p:cNvPr>
          <p:cNvSpPr/>
          <p:nvPr/>
        </p:nvSpPr>
        <p:spPr>
          <a:xfrm>
            <a:off x="2038813" y="2476784"/>
            <a:ext cx="808292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: 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자동차가 배경에 닿았을 때 이 방향 값을 변경하여 회전시킵니다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게임이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시작되면 앞으로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이동하도록 해볼까요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우선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자동차를 위한 변수에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살펴보고 미션을 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EE33DF9-2DC8-439A-90DC-39C300DA5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2574729"/>
            <a:ext cx="1152525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66" y="4372237"/>
            <a:ext cx="6875517" cy="218179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812D2408-B51F-47A0-9C61-BD20F929A565}"/>
              </a:ext>
            </a:extLst>
          </p:cNvPr>
          <p:cNvSpPr/>
          <p:nvPr/>
        </p:nvSpPr>
        <p:spPr>
          <a:xfrm>
            <a:off x="2038813" y="2926161"/>
            <a:ext cx="808292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: 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자동차의 속도로 내자동차와 동일한 속도로 출발하고 배경에 닿았을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때 속도값을 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줄여줍니다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12D2408-B51F-47A0-9C61-BD20F929A565}"/>
              </a:ext>
            </a:extLst>
          </p:cNvPr>
          <p:cNvSpPr/>
          <p:nvPr/>
        </p:nvSpPr>
        <p:spPr>
          <a:xfrm>
            <a:off x="2038813" y="3375538"/>
            <a:ext cx="83985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: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현재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자동차의 상태를 나타내 줄 중요한 변수로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일때는 앞으로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가고 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1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일때는 오른쪽으로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일 때는 왼쪽으로 회전합니다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12D2408-B51F-47A0-9C61-BD20F929A565}"/>
              </a:ext>
            </a:extLst>
          </p:cNvPr>
          <p:cNvSpPr/>
          <p:nvPr/>
        </p:nvSpPr>
        <p:spPr>
          <a:xfrm>
            <a:off x="2038813" y="3824915"/>
            <a:ext cx="808292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: 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자동차가 출발하여 깃발에 닿으면 초를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기록 값에 저장합니다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6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10" name="그림 9" descr="휴대폰, 전화, 모니터이(가) 표시된 사진&#10;&#10;자동 생성된 설명">
            <a:extLst>
              <a:ext uri="{FF2B5EF4-FFF2-40B4-BE49-F238E27FC236}">
                <a16:creationId xmlns="" xmlns:a16="http://schemas.microsoft.com/office/drawing/2014/main" id="{8185CD7B-AC33-4649-B39F-500AD55A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1739557"/>
            <a:ext cx="4244910" cy="47367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B785148-70B8-4300-ACF0-87104B34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7" y="1055284"/>
            <a:ext cx="733425" cy="37147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23456" y="2214693"/>
            <a:ext cx="2692867" cy="1115735"/>
          </a:xfrm>
          <a:prstGeom prst="roundRect">
            <a:avLst>
              <a:gd name="adj" fmla="val 663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 flipV="1">
            <a:off x="3716323" y="2626879"/>
            <a:ext cx="2055303" cy="1456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771626" y="2257547"/>
            <a:ext cx="42951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기본 상태인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앞으로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가는 방향인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동일하게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정합니다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34579" y="4822771"/>
            <a:ext cx="3773649" cy="378404"/>
          </a:xfrm>
          <a:prstGeom prst="roundRect">
            <a:avLst>
              <a:gd name="adj" fmla="val 663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/>
          <p:cNvCxnSpPr>
            <a:stCxn id="28" idx="3"/>
            <a:endCxn id="30" idx="1"/>
          </p:cNvCxnSpPr>
          <p:nvPr/>
        </p:nvCxnSpPr>
        <p:spPr>
          <a:xfrm flipV="1">
            <a:off x="5008228" y="4822771"/>
            <a:ext cx="1147961" cy="1892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6156189" y="4453439"/>
            <a:ext cx="39693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내자동차와 동일하게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배경에 닿았을 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34513" y="5217280"/>
            <a:ext cx="3589158" cy="931850"/>
          </a:xfrm>
          <a:prstGeom prst="roundRect">
            <a:avLst>
              <a:gd name="adj" fmla="val 663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4823671" y="5707923"/>
            <a:ext cx="134090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6156189" y="5389358"/>
            <a:ext cx="41622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클 경우 즉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‘1(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오른쪽으로 회전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이거나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2(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회전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경우에만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방향변경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54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187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02037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주방용품이(가) 표시된 사진&#10;&#10;자동 생성된 설명">
            <a:extLst>
              <a:ext uri="{FF2B5EF4-FFF2-40B4-BE49-F238E27FC236}">
                <a16:creationId xmlns="" xmlns:a16="http://schemas.microsoft.com/office/drawing/2014/main" id="{864CA972-EE8D-4990-B9E6-1BB85E372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805" y="917250"/>
            <a:ext cx="666589" cy="6475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8C0CD1E-A208-4A8E-B86C-F0BC4F69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2" y="3036664"/>
            <a:ext cx="3144075" cy="165313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E698445D-A7AD-4605-B805-CB815632B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13" y="5102769"/>
            <a:ext cx="3616911" cy="988125"/>
          </a:xfrm>
          <a:prstGeom prst="rect">
            <a:avLst/>
          </a:prstGeom>
        </p:spPr>
      </p:pic>
      <p:sp>
        <p:nvSpPr>
          <p:cNvPr id="51" name="포인트가 5개인 별 20">
            <a:extLst>
              <a:ext uri="{FF2B5EF4-FFF2-40B4-BE49-F238E27FC236}">
                <a16:creationId xmlns="" xmlns:a16="http://schemas.microsoft.com/office/drawing/2014/main" id="{2F71E457-3EBB-415D-B8C8-87A84D4C9ABD}"/>
              </a:ext>
            </a:extLst>
          </p:cNvPr>
          <p:cNvSpPr/>
          <p:nvPr/>
        </p:nvSpPr>
        <p:spPr>
          <a:xfrm>
            <a:off x="1690589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9459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왼쪽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왼쪽 센서 동작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좌우 센서를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작동시켜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방향을 회전할 수 있도록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왼쪽’ 오브젝트를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센서가 배경에 닿으면 방향을 오른쪽으로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회전하도록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할 겁니다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아래의 두 블록을 조립합니다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AI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자동차를 계속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따라다니도록 하기 위해 계속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 위치로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이동하게 하고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방향변경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받으면 회전하기 위한 블록들입니다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112" y="3036664"/>
            <a:ext cx="4307559" cy="305423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9064658" y="2601131"/>
            <a:ext cx="2686673" cy="3817755"/>
            <a:chOff x="3955881" y="4627001"/>
            <a:chExt cx="7550333" cy="1818817"/>
          </a:xfrm>
        </p:grpSpPr>
        <p:sp>
          <p:nvSpPr>
            <p:cNvPr id="26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55881" y="4627001"/>
              <a:ext cx="1946188" cy="3528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6" y="4770336"/>
              <a:ext cx="7541098" cy="1675482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4050138" y="4630100"/>
              <a:ext cx="2235558" cy="230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9150732" y="5604246"/>
            <a:ext cx="25418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구조가 다소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복잡하니 주어진 </a:t>
            </a: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 구조를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참조해서 </a:t>
            </a:r>
            <a:r>
              <a:rPr lang="ko-KR" altLang="en-US" sz="1400" spc="-50" dirty="0" err="1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코딩해보세요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42A648A6-746F-4318-956D-82F22A36B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19" y="3037016"/>
            <a:ext cx="1996612" cy="26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6618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62722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4171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05735FE8-5522-4B96-BFE6-6077D68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 습 목 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1113256" y="3157012"/>
            <a:ext cx="2633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신호와 이벤트를 사용하고 방향으로 오브젝트를 회전시키기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4575" y="1915986"/>
            <a:ext cx="844041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01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778770" y="3387844"/>
            <a:ext cx="2555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 err="1">
                <a:latin typeface="HG꼬딕씨 80g" panose="02020603020101020101" pitchFamily="18" charset="-127"/>
                <a:ea typeface="HG꼬딕씨 80g" panose="02020603020101020101" pitchFamily="18" charset="-127"/>
              </a:rPr>
              <a:t>초시계와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 붓을 기능을 이해하고 사용하기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301209" y="3387844"/>
            <a:ext cx="2773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복합적인 변수와 연산을 이용하여 </a:t>
            </a:r>
            <a:r>
              <a:rPr lang="en-US" altLang="ko-KR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AI</a:t>
            </a:r>
            <a:r>
              <a:rPr lang="ko-KR" altLang="en-US" sz="3000" spc="-150">
                <a:latin typeface="HG꼬딕씨 80g" panose="02020603020101020101" pitchFamily="18" charset="-127"/>
                <a:ea typeface="HG꼬딕씨 80g" panose="02020603020101020101" pitchFamily="18" charset="-127"/>
              </a:rPr>
              <a:t>자동차 만들기</a:t>
            </a:r>
            <a:endParaRPr lang="ko-KR" altLang="en-US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532270" y="1915986"/>
            <a:ext cx="9638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02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18344" y="1915985"/>
            <a:ext cx="963868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03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24" name="그림 23" descr="주차장, 실외이(가) 표시된 사진&#10;&#10;자동 생성된 설명">
            <a:extLst>
              <a:ext uri="{FF2B5EF4-FFF2-40B4-BE49-F238E27FC236}">
                <a16:creationId xmlns="" xmlns:a16="http://schemas.microsoft.com/office/drawing/2014/main" id="{55154FE6-69E7-41AC-B220-ADCE2F65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" y="1731146"/>
            <a:ext cx="3990525" cy="4759278"/>
          </a:xfrm>
          <a:prstGeom prst="rect">
            <a:avLst/>
          </a:prstGeom>
        </p:spPr>
      </p:pic>
      <p:pic>
        <p:nvPicPr>
          <p:cNvPr id="14" name="그림 13" descr="주방용품이(가) 표시된 사진&#10;&#10;자동 생성된 설명">
            <a:extLst>
              <a:ext uri="{FF2B5EF4-FFF2-40B4-BE49-F238E27FC236}">
                <a16:creationId xmlns="" xmlns:a16="http://schemas.microsoft.com/office/drawing/2014/main" id="{864CA972-EE8D-4990-B9E6-1BB85E372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805" y="917250"/>
            <a:ext cx="666589" cy="6475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9459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왼쪽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왼쪽 센서 동작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16403" y="2508307"/>
            <a:ext cx="3498210" cy="1954635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80621" y="4791511"/>
            <a:ext cx="3333992" cy="1223395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714613" y="3535174"/>
            <a:ext cx="11563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714613" y="5447863"/>
            <a:ext cx="11563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854851" y="3008012"/>
            <a:ext cx="49172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배경에 닿았을 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작다는 것은 즉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‘0’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상태임으로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오른쪽으로 회전하기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속도를 줄이고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방향을 오른쪽으로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회전하도록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변경해주는 부분입니다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870964" y="4960530"/>
            <a:ext cx="49011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즉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상태에서 배경에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않았기 때문에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앞으로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원래의 상태로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돌려놓는 부분입니다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0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55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606212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포인트가 5개인 별 20">
            <a:extLst>
              <a:ext uri="{FF2B5EF4-FFF2-40B4-BE49-F238E27FC236}">
                <a16:creationId xmlns="" xmlns:a16="http://schemas.microsoft.com/office/drawing/2014/main" id="{2F71E457-3EBB-415D-B8C8-87A84D4C9ABD}"/>
              </a:ext>
            </a:extLst>
          </p:cNvPr>
          <p:cNvSpPr/>
          <p:nvPr/>
        </p:nvSpPr>
        <p:spPr>
          <a:xfrm>
            <a:off x="1794764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2183C1F-7D1A-46C2-8101-9D3B4C402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22" y="919209"/>
            <a:ext cx="662555" cy="6436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481A1659-6025-4500-A63E-3BEBAB0D4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2987913"/>
            <a:ext cx="2817496" cy="14814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95233BCA-5488-4868-B646-369B8DBDE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4804528"/>
            <a:ext cx="3133778" cy="85613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88F27586-E647-4AA6-A194-9E59F1845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78" y="2599399"/>
            <a:ext cx="2380912" cy="327937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7732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오른쪽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728" y="2975130"/>
            <a:ext cx="4472425" cy="26855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오른쪽 센서 동작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센서와 같은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센서가 배경에 닿으면 방향을 왼쪽으로 회전하도록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겠죠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센서의 아래 두 블록 묶음을 복사해옵니다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AI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계속 따라다니고 방향을 회전하는 것은 동일하니까요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33966" y="5820046"/>
            <a:ext cx="8570093" cy="751730"/>
            <a:chOff x="977156" y="4933769"/>
            <a:chExt cx="8570093" cy="751730"/>
          </a:xfrm>
        </p:grpSpPr>
        <p:grpSp>
          <p:nvGrpSpPr>
            <p:cNvPr id="30" name="그룹 29"/>
            <p:cNvGrpSpPr/>
            <p:nvPr/>
          </p:nvGrpSpPr>
          <p:grpSpPr>
            <a:xfrm>
              <a:off x="977156" y="4933769"/>
              <a:ext cx="689261" cy="606291"/>
              <a:chOff x="6823647" y="3201536"/>
              <a:chExt cx="689261" cy="606291"/>
            </a:xfrm>
          </p:grpSpPr>
          <p:sp>
            <p:nvSpPr>
              <p:cNvPr id="32" name="모서리가 둥근 직사각형 17">
                <a:extLst>
                  <a:ext uri="{FF2B5EF4-FFF2-40B4-BE49-F238E27FC236}">
                    <a16:creationId xmlns="" xmlns:a16="http://schemas.microsoft.com/office/drawing/2014/main" id="{9276742A-1C2F-4CBF-A562-8FF339A71EE5}"/>
                  </a:ext>
                </a:extLst>
              </p:cNvPr>
              <p:cNvSpPr/>
              <p:nvPr/>
            </p:nvSpPr>
            <p:spPr>
              <a:xfrm>
                <a:off x="6823647" y="3201536"/>
                <a:ext cx="689261" cy="60629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7F878BD1-E7EE-4A6F-8B12-A5D3B1247FA7}"/>
                  </a:ext>
                </a:extLst>
              </p:cNvPr>
              <p:cNvSpPr/>
              <p:nvPr/>
            </p:nvSpPr>
            <p:spPr>
              <a:xfrm>
                <a:off x="6861297" y="3201536"/>
                <a:ext cx="651611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힌트 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!</a:t>
                </a:r>
                <a:endPara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endParaRPr>
              </a:p>
            </p:txBody>
          </p:sp>
        </p:grpSp>
        <p:sp>
          <p:nvSpPr>
            <p:cNvPr id="31" name="모서리가 둥근 직사각형 18">
              <a:extLst>
                <a:ext uri="{FF2B5EF4-FFF2-40B4-BE49-F238E27FC236}">
                  <a16:creationId xmlns="" xmlns:a16="http://schemas.microsoft.com/office/drawing/2014/main" id="{2B2EEF82-6866-4663-9833-FC20F407D646}"/>
                </a:ext>
              </a:extLst>
            </p:cNvPr>
            <p:cNvSpPr/>
            <p:nvPr/>
          </p:nvSpPr>
          <p:spPr>
            <a:xfrm>
              <a:off x="977157" y="5246189"/>
              <a:ext cx="8570092" cy="439310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FC976AC-8956-4C64-B0E3-A0CC6FCD5126}"/>
              </a:ext>
            </a:extLst>
          </p:cNvPr>
          <p:cNvSpPr/>
          <p:nvPr/>
        </p:nvSpPr>
        <p:spPr>
          <a:xfrm>
            <a:off x="888394" y="6131235"/>
            <a:ext cx="83982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[AI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값이 왼쪽으로 회전하는 상태는 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1’,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오른쪽으로 회전하는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상태는 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2’,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회전하는 상태가 아닌 기본 상태는 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0’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입니다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18" name="그림 17" descr="주차장이(가) 표시된 사진&#10;&#10;자동 생성된 설명">
            <a:extLst>
              <a:ext uri="{FF2B5EF4-FFF2-40B4-BE49-F238E27FC236}">
                <a16:creationId xmlns="" xmlns:a16="http://schemas.microsoft.com/office/drawing/2014/main" id="{A577ED92-4AB6-4294-A80A-636A8F1F3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1705979"/>
            <a:ext cx="4072098" cy="48290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2183C1F-7D1A-46C2-8101-9D3B4C402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22" y="919209"/>
            <a:ext cx="662555" cy="6436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7732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오른쪽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AI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오른쪽 센서 동작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16403" y="2508307"/>
            <a:ext cx="3498210" cy="1953809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80621" y="4791511"/>
            <a:ext cx="3333992" cy="1223395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714613" y="3535174"/>
            <a:ext cx="11563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14613" y="5447863"/>
            <a:ext cx="11563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870965" y="3225634"/>
            <a:ext cx="45146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가지 상태 중 앞으로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기본 상태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=0)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 에만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회전하도록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5870965" y="5093668"/>
            <a:ext cx="45146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배경에 닿지 않았고 왼쪽으로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상태일 경우 다시 원래의 기본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돌립니다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4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Debugging</a:t>
            </a:r>
            <a:r>
              <a:rPr lang="ko-KR" altLang="en-US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2138647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포인트가 5개인 별 20">
            <a:extLst>
              <a:ext uri="{FF2B5EF4-FFF2-40B4-BE49-F238E27FC236}">
                <a16:creationId xmlns="" xmlns:a16="http://schemas.microsoft.com/office/drawing/2014/main" id="{2F71E457-3EBB-415D-B8C8-87A84D4C9ABD}"/>
              </a:ext>
            </a:extLst>
          </p:cNvPr>
          <p:cNvSpPr/>
          <p:nvPr/>
        </p:nvSpPr>
        <p:spPr>
          <a:xfrm>
            <a:off x="2327199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7E71FB7-6EB8-4DAD-B5DB-224E43649BAC}"/>
              </a:ext>
            </a:extLst>
          </p:cNvPr>
          <p:cNvSpPr/>
          <p:nvPr/>
        </p:nvSpPr>
        <p:spPr>
          <a:xfrm>
            <a:off x="10550920" y="709640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5262EE8-BDE9-4268-8985-22CCFA693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94" y="2788827"/>
            <a:ext cx="4417879" cy="360918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469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점수 표시하기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825131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마지막 미션으로 깃발에 자동차가 도착하면 멋지게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기록을 보여주고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 효과도 주겠습니다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디버깅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주어진 블록 중 지문과 다르게 되어 있는 부분을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찾아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‘내점수’ 오브젝트를 선택하여 코딩한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점수’에 복사하여 수정합니다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" y="2905024"/>
            <a:ext cx="3250498" cy="34929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8774883" y="4920682"/>
            <a:ext cx="3053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수정해야 할 곳은 총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군데입니다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코딩을 완료한 후 실행하여 내자동차가 깃발에 닿으면 오른쪽에서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기록이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나와 소리를 내는지 확인하세요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AI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자동차보다 먼저 도착하면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박수갈채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],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나중에 도착하면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호루라기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소리가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나야 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6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155EC42-619E-47B4-8C3C-14B055051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" y="1731146"/>
            <a:ext cx="5732967" cy="46612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7E71FB7-6EB8-4DAD-B5DB-224E43649BAC}"/>
              </a:ext>
            </a:extLst>
          </p:cNvPr>
          <p:cNvSpPr/>
          <p:nvPr/>
        </p:nvSpPr>
        <p:spPr>
          <a:xfrm>
            <a:off x="10550920" y="709640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469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점수 표시하기</a:t>
            </a:r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902590" y="2265027"/>
            <a:ext cx="1937858" cy="337792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338818" y="3464653"/>
            <a:ext cx="268448" cy="310393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012280" y="4481119"/>
            <a:ext cx="268448" cy="310393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107034" y="3835166"/>
            <a:ext cx="485164" cy="367718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8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주차장이(가) 표시된 사진&#10;&#10;자동 생성된 설명">
            <a:extLst>
              <a:ext uri="{FF2B5EF4-FFF2-40B4-BE49-F238E27FC236}">
                <a16:creationId xmlns="" xmlns:a16="http://schemas.microsoft.com/office/drawing/2014/main" id="{FEEE2762-FB76-46C1-8FE2-E5DA531ED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23" y="1861063"/>
            <a:ext cx="5732967" cy="46068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7E71FB7-6EB8-4DAD-B5DB-224E43649BAC}"/>
              </a:ext>
            </a:extLst>
          </p:cNvPr>
          <p:cNvSpPr/>
          <p:nvPr/>
        </p:nvSpPr>
        <p:spPr>
          <a:xfrm>
            <a:off x="10550920" y="709640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9459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3] 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AI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4755" y="1024286"/>
            <a:ext cx="8251311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내자동차가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깃발에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닿았을 때 기록이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멋지게 나온다면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복사하여 ‘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기록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오브젝트에 붙여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넣고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같이 수정해주세요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표시된 부분만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정확히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변경해주세요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94638" y="2024692"/>
            <a:ext cx="686500" cy="282280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19136" y="2375482"/>
            <a:ext cx="938169" cy="334162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929155" y="2375482"/>
            <a:ext cx="1109445" cy="334162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299982" y="3173729"/>
            <a:ext cx="485164" cy="334162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709333" y="3568012"/>
            <a:ext cx="426439" cy="334162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863053" y="4590176"/>
            <a:ext cx="1115039" cy="300606"/>
          </a:xfrm>
          <a:prstGeom prst="roundRect">
            <a:avLst>
              <a:gd name="adj" fmla="val 234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518" y="209465"/>
            <a:ext cx="171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Challenge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3E36313-4BBB-4E09-9423-A84E588997A0}"/>
              </a:ext>
            </a:extLst>
          </p:cNvPr>
          <p:cNvSpPr txBox="1"/>
          <p:nvPr/>
        </p:nvSpPr>
        <p:spPr>
          <a:xfrm>
            <a:off x="1001408" y="1164856"/>
            <a:ext cx="268854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챌린지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미션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ED2C026-FB3B-4425-8FF2-7DAC84A2797E}"/>
              </a:ext>
            </a:extLst>
          </p:cNvPr>
          <p:cNvSpPr/>
          <p:nvPr/>
        </p:nvSpPr>
        <p:spPr>
          <a:xfrm>
            <a:off x="1040689" y="2151899"/>
            <a:ext cx="8593165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게임을 멋지게 만들고 싶다면 다음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챌린지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미션에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도전해보세요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4" name="사각형: 둥근 모서리 15">
            <a:extLst>
              <a:ext uri="{FF2B5EF4-FFF2-40B4-BE49-F238E27FC236}">
                <a16:creationId xmlns="" xmlns:a16="http://schemas.microsoft.com/office/drawing/2014/main" id="{A4B285E5-ED5A-4A0F-90C3-32885A738FA7}"/>
              </a:ext>
            </a:extLst>
          </p:cNvPr>
          <p:cNvSpPr/>
          <p:nvPr/>
        </p:nvSpPr>
        <p:spPr>
          <a:xfrm>
            <a:off x="1145428" y="2940931"/>
            <a:ext cx="8886078" cy="2177916"/>
          </a:xfrm>
          <a:prstGeom prst="roundRect">
            <a:avLst>
              <a:gd name="adj" fmla="val 6665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C5C2FD8-EEE1-416A-AED6-61ADD88C55AB}"/>
              </a:ext>
            </a:extLst>
          </p:cNvPr>
          <p:cNvSpPr/>
          <p:nvPr/>
        </p:nvSpPr>
        <p:spPr>
          <a:xfrm>
            <a:off x="1325588" y="3086462"/>
            <a:ext cx="86073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자신만의 </a:t>
            </a: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레이싱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맵을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만들어 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레벨 기능을 추가하고 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AI</a:t>
            </a: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자동차의 속도를 올려 대전을 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공유 리스트를 활용하여 랭킹 기능을 추가하여 친구들과 대전을 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ko-KR" altLang="en-US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9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F6F96EE-9E7C-4D15-8988-4675603BF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12" y="4560366"/>
            <a:ext cx="4344365" cy="21699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61C0FAA-C6DF-4934-876C-FC39EB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정리하기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="" xmlns:a16="http://schemas.microsoft.com/office/drawing/2014/main" id="{6A1ACBE7-177A-4012-A397-2AAF0C9513C4}"/>
              </a:ext>
            </a:extLst>
          </p:cNvPr>
          <p:cNvSpPr/>
          <p:nvPr/>
        </p:nvSpPr>
        <p:spPr>
          <a:xfrm>
            <a:off x="8897188" y="3671047"/>
            <a:ext cx="2565414" cy="1200466"/>
          </a:xfrm>
          <a:prstGeom prst="wedgeRoundRectCallout">
            <a:avLst>
              <a:gd name="adj1" fmla="val -4867"/>
              <a:gd name="adj2" fmla="val 6605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느낀 점도 </a:t>
            </a:r>
            <a:r>
              <a:rPr lang="ko-KR" altLang="en-US" sz="22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적으면서 정리를 </a:t>
            </a:r>
            <a:r>
              <a:rPr lang="ko-KR" altLang="en-US" sz="2200" dirty="0" err="1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해보자구</a:t>
            </a:r>
            <a:r>
              <a:rPr lang="en-US" altLang="ko-KR" sz="22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  <a:endParaRPr lang="ko-KR" altLang="en-US" sz="2200" dirty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배운 내용 정리하기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2F3A3E7-92CC-44DE-9261-DD079CD64A22}"/>
              </a:ext>
            </a:extLst>
          </p:cNvPr>
          <p:cNvSpPr/>
          <p:nvPr/>
        </p:nvSpPr>
        <p:spPr>
          <a:xfrm>
            <a:off x="824755" y="1930960"/>
            <a:ext cx="8099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신호와 이벤트를 이해하고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방향을 이해하고 왼쪽 오른쪽으로 오브젝트를 회전하게 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초시계의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시작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정지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초기화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등의 기능을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붓 기능의 굵기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색상 등의 기능을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글상자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오브젝트를 이용하여 변수 값들을 표시할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23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16BE03C-2A8D-4F60-B4C7-DE93919C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작품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33CF5F6-E2EE-4DA4-A8D3-1DAEB2B82289}"/>
              </a:ext>
            </a:extLst>
          </p:cNvPr>
          <p:cNvSpPr txBox="1"/>
          <p:nvPr/>
        </p:nvSpPr>
        <p:spPr>
          <a:xfrm>
            <a:off x="4755638" y="795985"/>
            <a:ext cx="698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좌우센서를 통해 자동으로 방향을 바꿔가며 움직이는 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인공지능 자동차를 만들어 방향키로 조종하는 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내 자동차와 경주를 하는 </a:t>
            </a:r>
            <a:r>
              <a:rPr lang="ko-KR" altLang="en-US" dirty="0" err="1">
                <a:latin typeface="HG꼬딕씨 20g" panose="02020603020101020101" pitchFamily="18" charset="-127"/>
                <a:ea typeface="HG꼬딕씨 20g" panose="02020603020101020101" pitchFamily="18" charset="-127"/>
              </a:rPr>
              <a:t>카레이싱</a:t>
            </a: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 게임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pic>
        <p:nvPicPr>
          <p:cNvPr id="4" name="인공지능카레이싱">
            <a:hlinkClick r:id="" action="ppaction://media"/>
            <a:extLst>
              <a:ext uri="{FF2B5EF4-FFF2-40B4-BE49-F238E27FC236}">
                <a16:creationId xmlns="" xmlns:a16="http://schemas.microsoft.com/office/drawing/2014/main" id="{7D0B4ACF-7DCA-4DCA-A135-DE61C14CC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800" y="1871015"/>
            <a:ext cx="7518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676044-AD2C-48D6-8610-E6EB5ACD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 열기</a:t>
            </a: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="" xmlns:a16="http://schemas.microsoft.com/office/drawing/2014/main" id="{23D1EB98-1559-4A29-A9F4-4FEE5AB97619}"/>
              </a:ext>
            </a:extLst>
          </p:cNvPr>
          <p:cNvSpPr/>
          <p:nvPr/>
        </p:nvSpPr>
        <p:spPr>
          <a:xfrm>
            <a:off x="347472" y="1518763"/>
            <a:ext cx="5605856" cy="50534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2">
            <a:extLst>
              <a:ext uri="{FF2B5EF4-FFF2-40B4-BE49-F238E27FC236}">
                <a16:creationId xmlns="" xmlns:a16="http://schemas.microsoft.com/office/drawing/2014/main" id="{6D56A975-D059-4E8B-81A7-792E525BCC2F}"/>
              </a:ext>
            </a:extLst>
          </p:cNvPr>
          <p:cNvSpPr/>
          <p:nvPr/>
        </p:nvSpPr>
        <p:spPr>
          <a:xfrm>
            <a:off x="6238672" y="1518764"/>
            <a:ext cx="5605856" cy="490548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EDF7F4E2-AD7F-4E40-82AF-654E3258B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98" y="3551705"/>
            <a:ext cx="1312823" cy="25540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BF789FB9-41A4-45CD-93E3-1149D5626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19" y="4556922"/>
            <a:ext cx="2751654" cy="1439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F397C41-9C19-428B-B7F6-71047B4F8233}"/>
              </a:ext>
            </a:extLst>
          </p:cNvPr>
          <p:cNvSpPr txBox="1"/>
          <p:nvPr/>
        </p:nvSpPr>
        <p:spPr>
          <a:xfrm>
            <a:off x="693360" y="1948209"/>
            <a:ext cx="17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신호란</a:t>
            </a:r>
            <a:r>
              <a:rPr lang="en-US" altLang="ko-KR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82CE8A-C4F6-48EE-9438-1B7B2434163E}"/>
              </a:ext>
            </a:extLst>
          </p:cNvPr>
          <p:cNvSpPr txBox="1"/>
          <p:nvPr/>
        </p:nvSpPr>
        <p:spPr>
          <a:xfrm>
            <a:off x="779368" y="2696794"/>
            <a:ext cx="496291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‘신호등’은 말 그대로 신호를 보내는 </a:t>
            </a: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등으로 코딩에서의 </a:t>
            </a: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신호는 오브젝트 ‘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A’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움직인 </a:t>
            </a: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다음에 </a:t>
            </a: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 </a:t>
            </a: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B’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에게 다 움직였다고 </a:t>
            </a:r>
            <a:endParaRPr lang="en-US" altLang="ko-KR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알려주고 </a:t>
            </a: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싶을 때 </a:t>
            </a: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변수처럼 </a:t>
            </a:r>
            <a:endParaRPr lang="en-US" altLang="ko-KR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 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'S'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만들어 그 신호를 </a:t>
            </a:r>
            <a:endParaRPr lang="en-US" altLang="ko-KR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보내면 </a:t>
            </a: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된다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 A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</a:t>
            </a:r>
            <a:r>
              <a:rPr lang="en-US" altLang="ko-KR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보내고</a:t>
            </a:r>
            <a:r>
              <a:rPr lang="en-US" altLang="ko-KR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</a:t>
            </a:r>
            <a:endParaRPr lang="ko-KR" altLang="en-US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 B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</a:t>
            </a:r>
            <a:r>
              <a:rPr lang="en-US" altLang="ko-KR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받는다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F397C41-9C19-428B-B7F6-71047B4F8233}"/>
              </a:ext>
            </a:extLst>
          </p:cNvPr>
          <p:cNvSpPr txBox="1"/>
          <p:nvPr/>
        </p:nvSpPr>
        <p:spPr>
          <a:xfrm>
            <a:off x="6684351" y="1948209"/>
            <a:ext cx="299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이벤트란</a:t>
            </a:r>
            <a:r>
              <a:rPr lang="en-US" altLang="ko-KR" sz="360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2C75D7B-AB71-44AA-B66E-467982E55628}"/>
              </a:ext>
            </a:extLst>
          </p:cNvPr>
          <p:cNvSpPr txBox="1"/>
          <p:nvPr/>
        </p:nvSpPr>
        <p:spPr>
          <a:xfrm>
            <a:off x="6696774" y="2594541"/>
            <a:ext cx="4652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ko-KR" altLang="en-US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컴퓨터에 글을 작성할 때 키보드를 눌러 문자를 입력하고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입력값에 해당하는 동작을 실행한다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프로그램을 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버튼을 눌러 실행하는 것부터 방향키를 누르고 마우스를 클릭하는 모든 것이 각각의 이벤트이다</a:t>
            </a:r>
            <a:r>
              <a:rPr lang="en-US" altLang="ko-KR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ko-KR" altLang="en-US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5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B67F6C-98A3-4ECB-AE13-0183F73F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포인트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6FBE8C5-1992-43C5-8B19-6225A1F98722}"/>
              </a:ext>
            </a:extLst>
          </p:cNvPr>
          <p:cNvSpPr txBox="1"/>
          <p:nvPr/>
        </p:nvSpPr>
        <p:spPr>
          <a:xfrm>
            <a:off x="4670312" y="1110026"/>
            <a:ext cx="343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이동 방향</a:t>
            </a:r>
            <a:endParaRPr lang="en-US" altLang="ko-KR" sz="360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07370E1D-F034-45BF-8BED-CB8E0D5A6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03" y="1590748"/>
            <a:ext cx="1148412" cy="1391624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D8C4FDA-FB83-429F-B57D-6119FF157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6" y="3121706"/>
            <a:ext cx="3225966" cy="1460575"/>
          </a:xfrm>
          <a:prstGeom prst="rect">
            <a:avLst/>
          </a:prstGeom>
        </p:spPr>
      </p:pic>
      <p:pic>
        <p:nvPicPr>
          <p:cNvPr id="30" name="그림 29" descr="모니터, 화면, 쥐고있는, 시계이(가) 표시된 사진&#10;&#10;자동 생성된 설명">
            <a:extLst>
              <a:ext uri="{FF2B5EF4-FFF2-40B4-BE49-F238E27FC236}">
                <a16:creationId xmlns="" xmlns:a16="http://schemas.microsoft.com/office/drawing/2014/main" id="{169C367E-9D82-4D60-900E-04A795E17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9" y="6077959"/>
            <a:ext cx="3133725" cy="485775"/>
          </a:xfrm>
          <a:prstGeom prst="rect">
            <a:avLst/>
          </a:prstGeom>
        </p:spPr>
      </p:pic>
      <p:pic>
        <p:nvPicPr>
          <p:cNvPr id="32" name="그림 31" descr="모니터, 화면, 쥐고있는, 시계이(가) 표시된 사진&#10;&#10;자동 생성된 설명">
            <a:extLst>
              <a:ext uri="{FF2B5EF4-FFF2-40B4-BE49-F238E27FC236}">
                <a16:creationId xmlns="" xmlns:a16="http://schemas.microsoft.com/office/drawing/2014/main" id="{4D2C1C61-E9A8-401F-B4D6-CE9ED53C4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4" y="5474438"/>
            <a:ext cx="3095625" cy="485775"/>
          </a:xfrm>
          <a:prstGeom prst="rect">
            <a:avLst/>
          </a:prstGeom>
        </p:spPr>
      </p:pic>
      <p:pic>
        <p:nvPicPr>
          <p:cNvPr id="34" name="그림 33" descr="모니터, 화면, 플레이어, 쥐고있는이(가) 표시된 사진&#10;&#10;자동 생성된 설명">
            <a:extLst>
              <a:ext uri="{FF2B5EF4-FFF2-40B4-BE49-F238E27FC236}">
                <a16:creationId xmlns="" xmlns:a16="http://schemas.microsoft.com/office/drawing/2014/main" id="{3A329E69-2EFC-4BFB-A3F8-11D7D8CBD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4" y="4870917"/>
            <a:ext cx="3295650" cy="4857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1D483449-44FA-4D91-B176-7F8FEBBCCB58}"/>
              </a:ext>
            </a:extLst>
          </p:cNvPr>
          <p:cNvSpPr/>
          <p:nvPr/>
        </p:nvSpPr>
        <p:spPr>
          <a:xfrm>
            <a:off x="4670311" y="1914034"/>
            <a:ext cx="6619405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기본적으로 오브젝트의 이동 방향은 ‘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90’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설정되어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있어 ‘이동 방향으로 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움직이기’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블록을 사용하면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왼쪽에서 오른쪽으로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움직이게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된다</a:t>
            </a:r>
            <a:r>
              <a:rPr lang="en-US" altLang="ko-KR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 algn="just"/>
            <a:endParaRPr lang="en-US" altLang="ko-KR" spc="-5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위쪽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방향이 ‘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0’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도가 되고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시계 방향으로 이동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방향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각도를 정할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수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있다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그래서 만약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아래쪽으로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움직이게 하려면 이동 방향을 ‘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180’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왼쪽으로 </a:t>
            </a:r>
            <a:r>
              <a:rPr lang="ko-KR" altLang="en-US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움직이게 하려면 이동 방향을 ‘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270’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또는 ‘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-90</a:t>
            </a:r>
            <a:r>
              <a:rPr lang="en-US" altLang="ko-KR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’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도로 </a:t>
            </a:r>
            <a:r>
              <a:rPr lang="ko-KR" altLang="en-US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정하면 </a:t>
            </a:r>
            <a:r>
              <a:rPr lang="ko-KR" altLang="en-US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된다</a:t>
            </a:r>
            <a:r>
              <a:rPr lang="en-US" altLang="ko-KR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B26F1211-5A76-4096-B51D-C200CEFF7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69" y="4556579"/>
            <a:ext cx="3150284" cy="17302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33467573-672C-4493-8E40-C4D7F95645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90" y="4556579"/>
            <a:ext cx="3095626" cy="169881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C1D99064-C7D4-41B3-A414-FB0938953F6D}"/>
              </a:ext>
            </a:extLst>
          </p:cNvPr>
          <p:cNvSpPr/>
          <p:nvPr/>
        </p:nvSpPr>
        <p:spPr>
          <a:xfrm>
            <a:off x="5553159" y="6290295"/>
            <a:ext cx="658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블록은 서로 어떻게 움직일지 생각해보고 </a:t>
            </a:r>
            <a:r>
              <a:rPr lang="ko-KR" altLang="en-US" sz="16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실행해보세요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158266" y="2141850"/>
            <a:ext cx="860613" cy="343657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853466" y="3916862"/>
            <a:ext cx="907663" cy="27037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8" name="그림 17" descr="시계, 모니터이(가) 표시된 사진&#10;&#10;자동 생성된 설명">
            <a:extLst>
              <a:ext uri="{FF2B5EF4-FFF2-40B4-BE49-F238E27FC236}">
                <a16:creationId xmlns="" xmlns:a16="http://schemas.microsoft.com/office/drawing/2014/main" id="{F36A9E70-0572-4C21-BF8E-36C59C26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42" y="1012235"/>
            <a:ext cx="1469315" cy="457572"/>
          </a:xfrm>
          <a:prstGeom prst="rect">
            <a:avLst/>
          </a:prstGeom>
        </p:spPr>
      </p:pic>
      <p:pic>
        <p:nvPicPr>
          <p:cNvPr id="22" name="그림 21" descr="실외이(가) 표시된 사진&#10;&#10;자동 생성된 설명">
            <a:extLst>
              <a:ext uri="{FF2B5EF4-FFF2-40B4-BE49-F238E27FC236}">
                <a16:creationId xmlns="" xmlns:a16="http://schemas.microsoft.com/office/drawing/2014/main" id="{9B2C5D65-B32A-40A4-83D9-36564093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3228190"/>
            <a:ext cx="3872929" cy="26981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6B08494C-1DED-47BB-B3CA-BF8D56CBD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78" y="3230374"/>
            <a:ext cx="2164981" cy="9091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942C72E-1C42-41BC-B6E4-A478E3A76187}"/>
              </a:ext>
            </a:extLst>
          </p:cNvPr>
          <p:cNvSpPr/>
          <p:nvPr/>
        </p:nvSpPr>
        <p:spPr>
          <a:xfrm>
            <a:off x="9894245" y="310456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>
              <a:solidFill>
                <a:schemeClr val="accent6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28" name="그림 27" descr="시계, 모니터, 화면, 앉아있는이(가) 표시된 사진&#10;&#10;자동 생성된 설명">
            <a:extLst>
              <a:ext uri="{FF2B5EF4-FFF2-40B4-BE49-F238E27FC236}">
                <a16:creationId xmlns="" xmlns:a16="http://schemas.microsoft.com/office/drawing/2014/main" id="{AF5589FE-EC8F-409F-9898-EEFEA1CBE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75" y="2577738"/>
            <a:ext cx="1538156" cy="479010"/>
          </a:xfrm>
          <a:prstGeom prst="rect">
            <a:avLst/>
          </a:prstGeom>
        </p:spPr>
      </p:pic>
      <p:pic>
        <p:nvPicPr>
          <p:cNvPr id="36" name="그림 35" descr="시계이(가) 표시된 사진&#10;&#10;자동 생성된 설명">
            <a:extLst>
              <a:ext uri="{FF2B5EF4-FFF2-40B4-BE49-F238E27FC236}">
                <a16:creationId xmlns="" xmlns:a16="http://schemas.microsoft.com/office/drawing/2014/main" id="{64853794-F69E-4164-A125-0C0D8355E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24" y="4763347"/>
            <a:ext cx="2254885" cy="91142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6453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싱글게임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1992484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5987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AI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대전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버튼에 색깔 효과 주기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8492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싱글게임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’과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위에 마우스 포인터를 올리면 색깔이 변하는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적용해봅니다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‘싱글게임’ 오브젝트를 선택하고 아래와 같이 조립해보세요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 후 시작하여 마우스를 버튼에 올리면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메뉴가 선택된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것처럼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버튼을 클릭하면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잘 동작한다면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대전’ 오브젝트에도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동일하게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 주는 블록을 복사해서 붙여넣고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클릭했을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시작하세요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6059621" y="5795507"/>
            <a:ext cx="952889" cy="276999"/>
          </a:xfrm>
          <a:prstGeom prst="rect">
            <a:avLst/>
          </a:prstGeom>
          <a:solidFill>
            <a:srgbClr val="F7939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AI</a:t>
            </a:r>
            <a:r>
              <a:rPr lang="ko-KR" altLang="en-US" sz="120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</a:t>
            </a:r>
            <a:endParaRPr lang="en-US" altLang="ko-KR" sz="120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6059620" y="4257933"/>
            <a:ext cx="952889" cy="276999"/>
          </a:xfrm>
          <a:prstGeom prst="rect">
            <a:avLst/>
          </a:prstGeom>
          <a:solidFill>
            <a:srgbClr val="F7939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싱글게임</a:t>
            </a:r>
            <a:endParaRPr lang="en-US" altLang="ko-KR" sz="120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2048058" y="6042509"/>
            <a:ext cx="1363736" cy="276999"/>
          </a:xfrm>
          <a:prstGeom prst="rect">
            <a:avLst/>
          </a:prstGeom>
          <a:solidFill>
            <a:srgbClr val="F79393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싱글게임</a:t>
            </a:r>
            <a:r>
              <a:rPr lang="en-US" altLang="ko-KR" sz="120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AI</a:t>
            </a:r>
            <a:r>
              <a:rPr lang="ko-KR" altLang="en-US" sz="120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대전</a:t>
            </a:r>
            <a:endParaRPr lang="en-US" altLang="ko-KR" sz="120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4" name="포인트가 5개인 별 23"/>
          <p:cNvSpPr/>
          <p:nvPr/>
        </p:nvSpPr>
        <p:spPr>
          <a:xfrm>
            <a:off x="1521118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포인트가 5개인 별 23">
            <a:extLst>
              <a:ext uri="{FF2B5EF4-FFF2-40B4-BE49-F238E27FC236}">
                <a16:creationId xmlns="" xmlns:a16="http://schemas.microsoft.com/office/drawing/2014/main" id="{89E8FB51-C9FD-4852-B405-AC542B92DA50}"/>
              </a:ext>
            </a:extLst>
          </p:cNvPr>
          <p:cNvSpPr/>
          <p:nvPr/>
        </p:nvSpPr>
        <p:spPr>
          <a:xfrm>
            <a:off x="1696967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9DE1810-5A3B-4094-9DCD-81DC82B8F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85"/>
          <a:stretch/>
        </p:blipFill>
        <p:spPr>
          <a:xfrm>
            <a:off x="10535691" y="935713"/>
            <a:ext cx="580543" cy="61061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START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3" y="2612914"/>
            <a:ext cx="3962855" cy="32786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카운트다운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넘어가서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START’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시작되면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[START]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버튼이 화면 가운데 표시되고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초간 카운트다운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초시계가 시작합니다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A637AC88-0EA0-469D-BB27-3EEA737D2761}"/>
              </a:ext>
            </a:extLst>
          </p:cNvPr>
          <p:cNvGrpSpPr/>
          <p:nvPr/>
        </p:nvGrpSpPr>
        <p:grpSpPr>
          <a:xfrm>
            <a:off x="5111142" y="2732747"/>
            <a:ext cx="3978919" cy="2984932"/>
            <a:chOff x="3955884" y="4404091"/>
            <a:chExt cx="11770882" cy="3154489"/>
          </a:xfrm>
        </p:grpSpPr>
        <p:sp>
          <p:nvSpPr>
            <p:cNvPr id="42" name="모서리가 둥근 직사각형 17">
              <a:extLst>
                <a:ext uri="{FF2B5EF4-FFF2-40B4-BE49-F238E27FC236}">
                  <a16:creationId xmlns:a16="http://schemas.microsoft.com/office/drawing/2014/main" xmlns="" id="{9276742A-1C2F-4CBF-A562-8FF339A71EE5}"/>
                </a:ext>
              </a:extLst>
            </p:cNvPr>
            <p:cNvSpPr/>
            <p:nvPr/>
          </p:nvSpPr>
          <p:spPr>
            <a:xfrm>
              <a:off x="3955884" y="4404091"/>
              <a:ext cx="1914347" cy="57573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18">
              <a:extLst>
                <a:ext uri="{FF2B5EF4-FFF2-40B4-BE49-F238E27FC236}">
                  <a16:creationId xmlns:a16="http://schemas.microsoft.com/office/drawing/2014/main" xmlns="" id="{2B2EEF82-6866-4663-9833-FC20F407D646}"/>
                </a:ext>
              </a:extLst>
            </p:cNvPr>
            <p:cNvSpPr/>
            <p:nvPr/>
          </p:nvSpPr>
          <p:spPr>
            <a:xfrm>
              <a:off x="3991638" y="4766706"/>
              <a:ext cx="11735128" cy="2791874"/>
            </a:xfrm>
            <a:prstGeom prst="roundRect">
              <a:avLst>
                <a:gd name="adj" fmla="val 7985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7F878BD1-E7EE-4A6F-8B12-A5D3B1247FA7}"/>
                </a:ext>
              </a:extLst>
            </p:cNvPr>
            <p:cNvSpPr/>
            <p:nvPr/>
          </p:nvSpPr>
          <p:spPr>
            <a:xfrm>
              <a:off x="4029771" y="4436641"/>
              <a:ext cx="2527150" cy="26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FC976AC-8956-4C64-B0E3-A0CC6FCD5126}"/>
              </a:ext>
            </a:extLst>
          </p:cNvPr>
          <p:cNvSpPr/>
          <p:nvPr/>
        </p:nvSpPr>
        <p:spPr>
          <a:xfrm>
            <a:off x="5250410" y="3179150"/>
            <a:ext cx="36108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‘3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번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반복하기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’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 안에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개의 블록이 들어가야 하는 것에 주의하세요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4C7239B-86ED-4C1B-9A6C-763DAA42C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10" y="4021093"/>
            <a:ext cx="2866188" cy="1547941"/>
          </a:xfrm>
          <a:prstGeom prst="rect">
            <a:avLst/>
          </a:prstGeom>
        </p:spPr>
      </p:pic>
      <p:sp>
        <p:nvSpPr>
          <p:cNvPr id="46" name="모서리가 둥근 직사각형 5">
            <a:extLst>
              <a:ext uri="{FF2B5EF4-FFF2-40B4-BE49-F238E27FC236}">
                <a16:creationId xmlns:a16="http://schemas.microsoft.com/office/drawing/2014/main" xmlns="" id="{8C864E21-10D4-4EBD-A044-5B86B4A78968}"/>
              </a:ext>
            </a:extLst>
          </p:cNvPr>
          <p:cNvSpPr/>
          <p:nvPr/>
        </p:nvSpPr>
        <p:spPr>
          <a:xfrm>
            <a:off x="5434696" y="4341851"/>
            <a:ext cx="2681902" cy="9683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9" name="그림 8" descr="텍스트, 녹색이(가) 표시된 사진&#10;&#10;자동 생성된 설명">
            <a:extLst>
              <a:ext uri="{FF2B5EF4-FFF2-40B4-BE49-F238E27FC236}">
                <a16:creationId xmlns="" xmlns:a16="http://schemas.microsoft.com/office/drawing/2014/main" id="{BBA6577D-EA95-4A31-9A4C-6EB57EBF4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48" y="1739557"/>
            <a:ext cx="2995433" cy="46819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4369453" y="5795354"/>
            <a:ext cx="4964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보내는 이유는 카운트다운이 모두 끝난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자동차가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신호를 받아 이때부터 움직일 수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있도록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코딩하기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위해서입니다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6" name="그림 15" descr="실외, 녹색, 도로, 건물이(가) 표시된 사진&#10;&#10;자동 생성된 설명">
            <a:extLst>
              <a:ext uri="{FF2B5EF4-FFF2-40B4-BE49-F238E27FC236}">
                <a16:creationId xmlns="" xmlns:a16="http://schemas.microsoft.com/office/drawing/2014/main" id="{E4858F54-8F5D-42E4-B98C-F50BD1543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68" y="3079787"/>
            <a:ext cx="2482783" cy="2566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54C246C-6BD4-4F4D-B390-8CB9AB4E1CDF}"/>
              </a:ext>
            </a:extLst>
          </p:cNvPr>
          <p:cNvSpPr/>
          <p:nvPr/>
        </p:nvSpPr>
        <p:spPr>
          <a:xfrm>
            <a:off x="5056891" y="2289914"/>
            <a:ext cx="5478800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반복하는 부분을 다음과 같이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코딩해도 틀린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것은 아니나 블록이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길어지고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소리를 바꾸고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싶을 경우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번을 바꿔야 하겠죠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9DE1810-5A3B-4094-9DCD-81DC82B8F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85"/>
          <a:stretch/>
        </p:blipFill>
        <p:spPr>
          <a:xfrm>
            <a:off x="10535691" y="935713"/>
            <a:ext cx="580543" cy="6106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START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카운트다운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964734" y="1812021"/>
            <a:ext cx="1862356" cy="31039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 flipV="1">
            <a:off x="2827090" y="1704547"/>
            <a:ext cx="1665050" cy="2626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50021" y="2714896"/>
            <a:ext cx="2850859" cy="1446044"/>
          </a:xfrm>
          <a:prstGeom prst="roundRect">
            <a:avLst>
              <a:gd name="adj" fmla="val 1174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17" idx="1"/>
          </p:cNvCxnSpPr>
          <p:nvPr/>
        </p:nvCxnSpPr>
        <p:spPr>
          <a:xfrm flipV="1">
            <a:off x="3900880" y="2643344"/>
            <a:ext cx="1156011" cy="7945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50021" y="5995685"/>
            <a:ext cx="1835792" cy="33800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885813" y="6164686"/>
            <a:ext cx="1483640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4453394" y="1491000"/>
            <a:ext cx="4411269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 블록이 ‘오브젝트를 클릭했을 때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블록임을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주의하세요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28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768675" y="305858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3D5819A1-5D06-4CDD-84A1-13899A0AB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26" y="1055266"/>
            <a:ext cx="733425" cy="371475"/>
          </a:xfrm>
          <a:prstGeom prst="rect">
            <a:avLst/>
          </a:prstGeom>
        </p:spPr>
      </p:pic>
      <p:sp>
        <p:nvSpPr>
          <p:cNvPr id="46" name="포인트가 5개인 별 20">
            <a:extLst>
              <a:ext uri="{FF2B5EF4-FFF2-40B4-BE49-F238E27FC236}">
                <a16:creationId xmlns="" xmlns:a16="http://schemas.microsoft.com/office/drawing/2014/main" id="{584DD769-62BE-4FDC-A3C8-88B076B216A1}"/>
              </a:ext>
            </a:extLst>
          </p:cNvPr>
          <p:cNvSpPr/>
          <p:nvPr/>
        </p:nvSpPr>
        <p:spPr>
          <a:xfrm>
            <a:off x="1955800" y="307783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3D890897-E514-4298-906D-D1C79741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103">
            <a:off x="6194077" y="4371075"/>
            <a:ext cx="876541" cy="44396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AB19752D-747A-4117-BF84-200EBA5E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099">
            <a:off x="6147404" y="5525164"/>
            <a:ext cx="876541" cy="44396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ADE30F00-4F58-4863-8A90-6DECC9777BC7}"/>
              </a:ext>
            </a:extLst>
          </p:cNvPr>
          <p:cNvSpPr/>
          <p:nvPr/>
        </p:nvSpPr>
        <p:spPr>
          <a:xfrm>
            <a:off x="7225580" y="5619709"/>
            <a:ext cx="85525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ea typeface="+mj-ea"/>
              </a:rPr>
              <a:t>오른쪽</a:t>
            </a:r>
            <a:endParaRPr lang="en-US" altLang="ko-KR" sz="1200" b="1" spc="-50" dirty="0">
              <a:ea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27AD858B-858E-43A3-A81B-789EB5D5942A}"/>
              </a:ext>
            </a:extLst>
          </p:cNvPr>
          <p:cNvSpPr/>
          <p:nvPr/>
        </p:nvSpPr>
        <p:spPr>
          <a:xfrm>
            <a:off x="7188299" y="4298879"/>
            <a:ext cx="85525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50" dirty="0">
                <a:ea typeface="+mj-ea"/>
              </a:rPr>
              <a:t>왼쪽</a:t>
            </a:r>
            <a:endParaRPr lang="en-US" altLang="ko-KR" sz="1200" b="1" spc="-50" dirty="0">
              <a:ea typeface="+mj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868C105-62A8-4414-A3F7-EAF6BFB70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50" y="4950402"/>
            <a:ext cx="876541" cy="44396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50CB61AA-3B33-4C0B-AEB0-A87D400C6BE5}"/>
              </a:ext>
            </a:extLst>
          </p:cNvPr>
          <p:cNvSpPr/>
          <p:nvPr/>
        </p:nvSpPr>
        <p:spPr>
          <a:xfrm>
            <a:off x="7583389" y="4960534"/>
            <a:ext cx="4667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50" dirty="0">
                <a:ea typeface="+mj-ea"/>
              </a:rPr>
              <a:t>0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내자동차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4609940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자동차 움직이기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7763187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‘내자동차’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붓을 그리면서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자동차를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방향키와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스페이스바로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움직이도록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스마트 미션으로 주어진 지문을 잘 읽고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필요한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찾아 조립해야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 후 실행하여 카운트다운 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 키로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 조절과 앞으로 움직이는지 확인합니다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8" y="2850165"/>
            <a:ext cx="4121875" cy="3607325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7154743" y="5136884"/>
            <a:ext cx="41061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254C246C-6BD4-4F4D-B390-8CB9AB4E1CDF}"/>
              </a:ext>
            </a:extLst>
          </p:cNvPr>
          <p:cNvSpPr/>
          <p:nvPr/>
        </p:nvSpPr>
        <p:spPr>
          <a:xfrm>
            <a:off x="5276938" y="2782601"/>
            <a:ext cx="361539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화살표 키를 눌렀을 때 왼쪽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회전하려면 각도를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몇으로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해야 할까요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방향은 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동차가 움직이는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 기준입니다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lnSpc>
            <a:spcPct val="150000"/>
          </a:lnSpc>
          <a:defRPr sz="1400" spc="-50" dirty="0">
            <a:latin typeface="HG꼬딕씨_Pro 60g" panose="02020603020101020101" pitchFamily="18" charset="-127"/>
            <a:ea typeface="HG꼬딕씨_Pro 60g" panose="02020603020101020101" pitchFamily="18" charset="-127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56516</TotalTime>
  <Words>1759</Words>
  <Application>Microsoft Office PowerPoint</Application>
  <PresentationFormat>와이드스크린</PresentationFormat>
  <Paragraphs>210</Paragraphs>
  <Slides>27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HG꼬딕씨 40g</vt:lpstr>
      <vt:lpstr>HG꼬딕씨 20g</vt:lpstr>
      <vt:lpstr>HG꼬딕씨 99g</vt:lpstr>
      <vt:lpstr>ollehche_v2</vt:lpstr>
      <vt:lpstr>HG꼬딕씨 60g</vt:lpstr>
      <vt:lpstr>맑은 고딕</vt:lpstr>
      <vt:lpstr>Arial</vt:lpstr>
      <vt:lpstr>HG꼬딕씨 80g</vt:lpstr>
      <vt:lpstr>a피오피네모</vt:lpstr>
      <vt:lpstr>HG꼬딕씨_Pro 60g</vt:lpstr>
      <vt:lpstr>Wingdings</vt:lpstr>
      <vt:lpstr>나눔바른펜</vt:lpstr>
      <vt:lpstr>2_Office 테마</vt:lpstr>
      <vt:lpstr>Office 테마</vt:lpstr>
      <vt:lpstr>1_Office 테마</vt:lpstr>
      <vt:lpstr>PowerPoint 프레젠테이션</vt:lpstr>
      <vt:lpstr>학 습 목 표</vt:lpstr>
      <vt:lpstr>오늘의 작품</vt:lpstr>
      <vt:lpstr>생각 열기</vt:lpstr>
      <vt:lpstr>학습 포인트</vt:lpstr>
      <vt:lpstr>따라하기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 확인</vt:lpstr>
      <vt:lpstr>미션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Youngjin.com</dc:creator>
  <cp:lastModifiedBy>So</cp:lastModifiedBy>
  <cp:revision>814</cp:revision>
  <cp:lastPrinted>2018-06-07T05:06:51Z</cp:lastPrinted>
  <dcterms:created xsi:type="dcterms:W3CDTF">2017-05-28T05:57:06Z</dcterms:created>
  <dcterms:modified xsi:type="dcterms:W3CDTF">2020-01-10T07:36:05Z</dcterms:modified>
</cp:coreProperties>
</file>